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60" r:id="rId3"/>
    <p:sldId id="257" r:id="rId4"/>
    <p:sldId id="258" r:id="rId5"/>
    <p:sldId id="261" r:id="rId6"/>
    <p:sldId id="259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1A135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B856FC-4804-44BF-96F6-EF635F42530F}" type="datetimeFigureOut">
              <a:rPr lang="pt-PT" smtClean="0"/>
              <a:pPr/>
              <a:t>03-11-2012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61C576-B995-429C-B112-F006183DE301}" type="slidenum">
              <a:rPr lang="pt-PT" smtClean="0"/>
              <a:pPr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1C576-B995-429C-B112-F006183DE301}" type="slidenum">
              <a:rPr lang="pt-PT" smtClean="0"/>
              <a:pPr/>
              <a:t>9</a:t>
            </a:fld>
            <a:endParaRPr lang="pt-P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PT" smtClean="0"/>
              <a:t>Faça clique para editar o estilo</a:t>
            </a:r>
            <a:endParaRPr kumimoji="0" lang="en-US"/>
          </a:p>
        </p:txBody>
      </p:sp>
      <p:sp>
        <p:nvSpPr>
          <p:cNvPr id="30" name="Marcador de Posição d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E61B-3AB3-490F-90D4-269C8A444AE7}" type="datetimeFigureOut">
              <a:rPr lang="en-US" smtClean="0"/>
              <a:pPr/>
              <a:t>11/3/2012</a:t>
            </a:fld>
            <a:endParaRPr lang="en-US"/>
          </a:p>
        </p:txBody>
      </p:sp>
      <p:sp>
        <p:nvSpPr>
          <p:cNvPr id="19" name="Marcador de Posição do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Marcador de Posição do Número do Diapositivo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E61B-3AB3-490F-90D4-269C8A444AE7}" type="datetimeFigureOut">
              <a:rPr lang="en-US" smtClean="0"/>
              <a:pPr/>
              <a:t>11/3/2012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E61B-3AB3-490F-90D4-269C8A444AE7}" type="datetimeFigureOut">
              <a:rPr lang="en-US" smtClean="0"/>
              <a:pPr/>
              <a:t>11/3/2012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E61B-3AB3-490F-90D4-269C8A444AE7}" type="datetimeFigureOut">
              <a:rPr lang="en-US" smtClean="0"/>
              <a:pPr/>
              <a:t>11/3/2012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E61B-3AB3-490F-90D4-269C8A444AE7}" type="datetimeFigureOut">
              <a:rPr lang="en-US" smtClean="0"/>
              <a:pPr/>
              <a:t>11/3/2012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E61B-3AB3-490F-90D4-269C8A444AE7}" type="datetimeFigureOut">
              <a:rPr lang="en-US" smtClean="0"/>
              <a:pPr/>
              <a:t>11/3/2012</a:t>
            </a:fld>
            <a:endParaRPr lang="en-US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5" name="Marcador de Posição de Conteúdo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E61B-3AB3-490F-90D4-269C8A444AE7}" type="datetimeFigureOut">
              <a:rPr lang="en-US" smtClean="0"/>
              <a:pPr/>
              <a:t>11/3/2012</a:t>
            </a:fld>
            <a:endParaRPr lang="en-US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E61B-3AB3-490F-90D4-269C8A444AE7}" type="datetimeFigureOut">
              <a:rPr lang="en-US" smtClean="0"/>
              <a:pPr/>
              <a:t>11/3/2012</a:t>
            </a:fld>
            <a:endParaRPr lang="en-US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E61B-3AB3-490F-90D4-269C8A444AE7}" type="datetimeFigureOut">
              <a:rPr lang="en-US" smtClean="0"/>
              <a:pPr/>
              <a:t>11/3/2012</a:t>
            </a:fld>
            <a:endParaRPr lang="en-US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E61B-3AB3-490F-90D4-269C8A444AE7}" type="datetimeFigureOut">
              <a:rPr lang="en-US" smtClean="0"/>
              <a:pPr/>
              <a:t>11/3/2012</a:t>
            </a:fld>
            <a:endParaRPr lang="en-US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rtar e Arredondar Rectângulo de Canto Simples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ângulo rectângulo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E61B-3AB3-490F-90D4-269C8A444AE7}" type="datetimeFigureOut">
              <a:rPr lang="en-US" smtClean="0"/>
              <a:pPr/>
              <a:t>11/3/2012</a:t>
            </a:fld>
            <a:endParaRPr lang="en-US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PT" smtClean="0"/>
              <a:t>Clique no ícone para adicionar uma imagem</a:t>
            </a:r>
            <a:endParaRPr kumimoji="0" lang="en-US" dirty="0"/>
          </a:p>
        </p:txBody>
      </p:sp>
      <p:sp>
        <p:nvSpPr>
          <p:cNvPr id="10" name="Forma livre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rma livre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a livre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Marcador de Posição do Título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0" name="Marcador de Posição do Texto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PT" smtClean="0"/>
              <a:t>Clique para editar os estilos</a:t>
            </a:r>
          </a:p>
          <a:p>
            <a:pPr lvl="1" eaLnBrk="1" latinLnBrk="0" hangingPunct="1"/>
            <a:r>
              <a:rPr kumimoji="0" lang="pt-PT" smtClean="0"/>
              <a:t>Segundo nível</a:t>
            </a:r>
          </a:p>
          <a:p>
            <a:pPr lvl="2" eaLnBrk="1" latinLnBrk="0" hangingPunct="1"/>
            <a:r>
              <a:rPr kumimoji="0" lang="pt-PT" smtClean="0"/>
              <a:t>Terceiro nível</a:t>
            </a:r>
          </a:p>
          <a:p>
            <a:pPr lvl="3" eaLnBrk="1" latinLnBrk="0" hangingPunct="1"/>
            <a:r>
              <a:rPr kumimoji="0" lang="pt-PT" smtClean="0"/>
              <a:t>Quarto nível</a:t>
            </a:r>
          </a:p>
          <a:p>
            <a:pPr lvl="4" eaLnBrk="1" latinLnBrk="0" hangingPunct="1"/>
            <a:r>
              <a:rPr kumimoji="0" lang="pt-PT" smtClean="0"/>
              <a:t>Quinto nível</a:t>
            </a:r>
            <a:endParaRPr kumimoji="0" lang="en-US"/>
          </a:p>
        </p:txBody>
      </p:sp>
      <p:sp>
        <p:nvSpPr>
          <p:cNvPr id="10" name="Marcador de Posição da Dat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A3E61B-3AB3-490F-90D4-269C8A444AE7}" type="datetimeFigureOut">
              <a:rPr lang="en-US" smtClean="0"/>
              <a:pPr/>
              <a:t>11/3/2012</a:t>
            </a:fld>
            <a:endParaRPr lang="en-US"/>
          </a:p>
        </p:txBody>
      </p:sp>
      <p:sp>
        <p:nvSpPr>
          <p:cNvPr id="22" name="Marcador de Posição do Rodapé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Marcador de Posição do Número do Diapositivo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  <p:grpSp>
        <p:nvGrpSpPr>
          <p:cNvPr id="2" name="Grupo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orma liv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orma liv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dissolve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http://clubedasaude.no.sapo.pt/SReprodutor/srm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PT" dirty="0" smtClean="0">
                <a:effectLst/>
              </a:rPr>
              <a:t>Ciências Naturais</a:t>
            </a:r>
            <a:br>
              <a:rPr lang="pt-PT" dirty="0" smtClean="0">
                <a:effectLst/>
              </a:rPr>
            </a:br>
            <a:r>
              <a:rPr lang="pt-PT" dirty="0" smtClean="0">
                <a:effectLst/>
              </a:rPr>
              <a:t>9ºAno</a:t>
            </a:r>
            <a:endParaRPr lang="pt-PT" dirty="0">
              <a:effectLst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PT" dirty="0" smtClean="0">
                <a:latin typeface="+mj-lt"/>
              </a:rPr>
              <a:t>1º teste do 1º período</a:t>
            </a:r>
          </a:p>
          <a:p>
            <a:r>
              <a:rPr lang="pt-PT" dirty="0" smtClean="0">
                <a:latin typeface="+mj-lt"/>
              </a:rPr>
              <a:t>2012/2013</a:t>
            </a:r>
            <a:endParaRPr lang="pt-PT" dirty="0">
              <a:latin typeface="+mj-lt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pt-PT" dirty="0" smtClean="0"/>
              <a:t>Sistema reprodutor feminino</a:t>
            </a:r>
            <a:endParaRPr lang="pt-PT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 l="26250" t="40000" r="32500" b="24000"/>
          <a:stretch>
            <a:fillRect/>
          </a:stretch>
        </p:blipFill>
        <p:spPr bwMode="auto">
          <a:xfrm>
            <a:off x="1143000" y="1676400"/>
            <a:ext cx="60198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0" y="4724400"/>
            <a:ext cx="9144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20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1-Ovários (responsável pela produção de células sexuais - ovócito II)</a:t>
            </a:r>
            <a:endParaRPr kumimoji="0" lang="pt-PT" sz="12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20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2-Trompas de Falópio</a:t>
            </a:r>
            <a:endParaRPr kumimoji="0" lang="pt-PT" sz="12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20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3-Útero</a:t>
            </a:r>
            <a:endParaRPr kumimoji="0" lang="pt-PT" sz="12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20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4-Vagina</a:t>
            </a:r>
            <a:endParaRPr kumimoji="0" lang="pt-PT" sz="12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20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5-Vulva</a:t>
            </a:r>
            <a:endParaRPr kumimoji="0" lang="pt-PT" sz="12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20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6-Clítoris</a:t>
            </a:r>
            <a:endParaRPr kumimoji="0" lang="pt-PT" sz="32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355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Ciclo ovárico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pt-PT" b="1" dirty="0" smtClean="0">
                <a:solidFill>
                  <a:schemeClr val="accent5">
                    <a:lumMod val="75000"/>
                  </a:schemeClr>
                </a:solidFill>
              </a:rPr>
              <a:t>Pode dividir-se em três fases:</a:t>
            </a:r>
            <a:endParaRPr lang="pt-PT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None/>
            </a:pPr>
            <a:r>
              <a:rPr lang="pt-PT" b="1" dirty="0" smtClean="0">
                <a:solidFill>
                  <a:schemeClr val="accent5">
                    <a:lumMod val="75000"/>
                  </a:schemeClr>
                </a:solidFill>
              </a:rPr>
              <a:t>1-Fase Folicular</a:t>
            </a:r>
            <a:r>
              <a:rPr lang="pt-PT" dirty="0" smtClean="0">
                <a:solidFill>
                  <a:schemeClr val="accent5">
                    <a:lumMod val="75000"/>
                  </a:schemeClr>
                </a:solidFill>
              </a:rPr>
              <a:t>: É a fase inicial do ciclo ovárico e tem a duração aproximada de 14 dias. Os folículos ováricos começam a desenvolver-se. Um dos folículos completa o desenvolvimento produzindo um óvulo. </a:t>
            </a:r>
          </a:p>
          <a:p>
            <a:pPr>
              <a:buNone/>
            </a:pPr>
            <a:r>
              <a:rPr lang="pt-PT" b="1" dirty="0" smtClean="0">
                <a:solidFill>
                  <a:schemeClr val="accent5">
                    <a:lumMod val="75000"/>
                  </a:schemeClr>
                </a:solidFill>
              </a:rPr>
              <a:t>2-Ovulação:</a:t>
            </a:r>
            <a:r>
              <a:rPr lang="pt-PT" dirty="0" smtClean="0">
                <a:solidFill>
                  <a:schemeClr val="accent5">
                    <a:lumMod val="75000"/>
                  </a:schemeClr>
                </a:solidFill>
              </a:rPr>
              <a:t> Corresponde à libertação do óvulo do folículo. Ao 14º dia, o folículo rompe-se, à superfície do ovário, dando-se a libertação, do óvulo imaturo, que vai ser recolhido pelo pavilhão da trompa de Falópio e encaminhado para o útero.</a:t>
            </a:r>
          </a:p>
          <a:p>
            <a:pPr>
              <a:buNone/>
            </a:pPr>
            <a:r>
              <a:rPr lang="pt-PT" b="1" dirty="0" smtClean="0">
                <a:solidFill>
                  <a:schemeClr val="accent5">
                    <a:lumMod val="75000"/>
                  </a:schemeClr>
                </a:solidFill>
              </a:rPr>
              <a:t>3-Fase corpo amarelo:</a:t>
            </a:r>
            <a:r>
              <a:rPr lang="pt-PT" dirty="0" smtClean="0">
                <a:solidFill>
                  <a:schemeClr val="accent5">
                    <a:lumMod val="75000"/>
                  </a:schemeClr>
                </a:solidFill>
              </a:rPr>
              <a:t> após a saída do óvulo as restantes células do folículo, formam uma estrutura amarela denominada corpo amarelo. Se não houver fecundação, o corpo amarelo degenera. No caso de haver fecundação, mantém-se no ovário cerca de três a quatro meses.</a:t>
            </a:r>
          </a:p>
          <a:p>
            <a:endParaRPr lang="pt-PT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33" name="Group 9"/>
          <p:cNvGrpSpPr>
            <a:grpSpLocks/>
          </p:cNvGrpSpPr>
          <p:nvPr/>
        </p:nvGrpSpPr>
        <p:grpSpPr bwMode="auto">
          <a:xfrm>
            <a:off x="914400" y="1524000"/>
            <a:ext cx="6629400" cy="3886200"/>
            <a:chOff x="2061" y="6997"/>
            <a:chExt cx="7740" cy="4561"/>
          </a:xfrm>
        </p:grpSpPr>
        <p:pic>
          <p:nvPicPr>
            <p:cNvPr id="26634" name="Picture 10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7DDCE"/>
                </a:clrFrom>
                <a:clrTo>
                  <a:srgbClr val="F7DDCE">
                    <a:alpha val="0"/>
                  </a:srgbClr>
                </a:clrTo>
              </a:clrChange>
            </a:blip>
            <a:srcRect l="2513" t="3589" r="29233" b="33981"/>
            <a:stretch>
              <a:fillRect/>
            </a:stretch>
          </p:blipFill>
          <p:spPr bwMode="auto">
            <a:xfrm rot="10800000">
              <a:off x="2061" y="6997"/>
              <a:ext cx="7740" cy="4561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  <p:sp>
          <p:nvSpPr>
            <p:cNvPr id="26635" name="Line 11"/>
            <p:cNvSpPr>
              <a:spLocks noChangeShapeType="1"/>
            </p:cNvSpPr>
            <p:nvPr/>
          </p:nvSpPr>
          <p:spPr bwMode="auto">
            <a:xfrm flipV="1">
              <a:off x="3861" y="7357"/>
              <a:ext cx="900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6636" name="Line 12"/>
            <p:cNvSpPr>
              <a:spLocks noChangeShapeType="1"/>
            </p:cNvSpPr>
            <p:nvPr/>
          </p:nvSpPr>
          <p:spPr bwMode="auto">
            <a:xfrm>
              <a:off x="7641" y="7177"/>
              <a:ext cx="72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6637" name="Line 13"/>
            <p:cNvSpPr>
              <a:spLocks noChangeShapeType="1"/>
            </p:cNvSpPr>
            <p:nvPr/>
          </p:nvSpPr>
          <p:spPr bwMode="auto">
            <a:xfrm>
              <a:off x="9261" y="8617"/>
              <a:ext cx="0" cy="7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6638" name="Line 14"/>
            <p:cNvSpPr>
              <a:spLocks noChangeShapeType="1"/>
            </p:cNvSpPr>
            <p:nvPr/>
          </p:nvSpPr>
          <p:spPr bwMode="auto">
            <a:xfrm flipH="1" flipV="1">
              <a:off x="3501" y="10777"/>
              <a:ext cx="900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6639" name="Line 15"/>
            <p:cNvSpPr>
              <a:spLocks noChangeShapeType="1"/>
            </p:cNvSpPr>
            <p:nvPr/>
          </p:nvSpPr>
          <p:spPr bwMode="auto">
            <a:xfrm flipV="1">
              <a:off x="2601" y="8977"/>
              <a:ext cx="180" cy="7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</p:grp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dirty="0" smtClean="0"/>
              <a:t>Ciclo Uterino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t-PT" dirty="0" smtClean="0">
                <a:solidFill>
                  <a:schemeClr val="accent5">
                    <a:lumMod val="75000"/>
                  </a:schemeClr>
                </a:solidFill>
              </a:rPr>
              <a:t>Ocorre paralelamente às transformações sofridas no ovário em grande parte porque as hormonas produzidas pelo ovário (</a:t>
            </a:r>
            <a:r>
              <a:rPr lang="pt-PT" dirty="0" err="1" smtClean="0">
                <a:solidFill>
                  <a:schemeClr val="accent5">
                    <a:lumMod val="75000"/>
                  </a:schemeClr>
                </a:solidFill>
              </a:rPr>
              <a:t>estrógenio</a:t>
            </a:r>
            <a:r>
              <a:rPr lang="pt-PT" dirty="0" smtClean="0">
                <a:solidFill>
                  <a:schemeClr val="accent5">
                    <a:lumMod val="75000"/>
                  </a:schemeClr>
                </a:solidFill>
              </a:rPr>
              <a:t> e progesterona) na fase folicular regulam as alterações ocorridas no útero. </a:t>
            </a:r>
          </a:p>
          <a:p>
            <a:pPr>
              <a:buNone/>
            </a:pPr>
            <a:r>
              <a:rPr lang="pt-PT" dirty="0" smtClean="0">
                <a:solidFill>
                  <a:schemeClr val="accent5">
                    <a:lumMod val="75000"/>
                  </a:schemeClr>
                </a:solidFill>
              </a:rPr>
              <a:t> A sua principal finalidade é a preparação da camada mais interna do útero, o endométrio para a chegada do óvulo.</a:t>
            </a:r>
          </a:p>
          <a:p>
            <a:pPr>
              <a:buNone/>
            </a:pPr>
            <a:endParaRPr lang="pt-PT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2578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pt-PT" b="1" dirty="0" smtClean="0">
                <a:solidFill>
                  <a:schemeClr val="accent5">
                    <a:lumMod val="75000"/>
                  </a:schemeClr>
                </a:solidFill>
              </a:rPr>
              <a:t>Pode também dividir-se em três fases, sendo a:</a:t>
            </a:r>
          </a:p>
          <a:p>
            <a:pPr>
              <a:buNone/>
            </a:pPr>
            <a:r>
              <a:rPr lang="pt-PT" b="1" dirty="0" smtClean="0">
                <a:solidFill>
                  <a:schemeClr val="accent5">
                    <a:lumMod val="75000"/>
                  </a:schemeClr>
                </a:solidFill>
              </a:rPr>
              <a:t> </a:t>
            </a:r>
            <a:endParaRPr lang="pt-PT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None/>
            </a:pPr>
            <a:r>
              <a:rPr lang="pt-PT" b="1" dirty="0" smtClean="0">
                <a:solidFill>
                  <a:schemeClr val="accent5">
                    <a:lumMod val="75000"/>
                  </a:schemeClr>
                </a:solidFill>
              </a:rPr>
              <a:t>1ª A Fase Menstrual ou menstruação:</a:t>
            </a:r>
            <a:r>
              <a:rPr lang="pt-PT" dirty="0" smtClean="0">
                <a:solidFill>
                  <a:schemeClr val="accent5">
                    <a:lumMod val="75000"/>
                  </a:schemeClr>
                </a:solidFill>
              </a:rPr>
              <a:t> Caso não haja fecundação, o endométrio entra numa fase de descamação acompanhada de hemorragias, devido ao rompimento dos vasos sanguíneos que se tinham desenvolvido. O produto da descamação e a respetiva hemorragia saem através da vagina a isto dá-se o nome de menstruação.</a:t>
            </a:r>
          </a:p>
          <a:p>
            <a:pPr>
              <a:buNone/>
            </a:pPr>
            <a:r>
              <a:rPr lang="pt-PT" dirty="0" smtClean="0">
                <a:solidFill>
                  <a:schemeClr val="accent5">
                    <a:lumMod val="75000"/>
                  </a:schemeClr>
                </a:solidFill>
              </a:rPr>
              <a:t>	Esta fase dura geralmente 4 a 5 dias.</a:t>
            </a:r>
          </a:p>
          <a:p>
            <a:pPr>
              <a:buNone/>
            </a:pPr>
            <a:r>
              <a:rPr lang="pt-PT" b="1" dirty="0" smtClean="0">
                <a:solidFill>
                  <a:schemeClr val="accent5">
                    <a:lumMod val="75000"/>
                  </a:schemeClr>
                </a:solidFill>
              </a:rPr>
              <a:t>2ª A Fase Proliferativa:</a:t>
            </a:r>
            <a:r>
              <a:rPr lang="pt-PT" dirty="0" smtClean="0">
                <a:solidFill>
                  <a:schemeClr val="accent5">
                    <a:lumMod val="75000"/>
                  </a:schemeClr>
                </a:solidFill>
              </a:rPr>
              <a:t> O endométrio inicia o aumento da espessura, através da proliferação de células, e os vasos sanguíneos reconstituem-se. </a:t>
            </a:r>
          </a:p>
          <a:p>
            <a:pPr>
              <a:buNone/>
            </a:pPr>
            <a:r>
              <a:rPr lang="pt-PT" b="1" dirty="0" smtClean="0">
                <a:solidFill>
                  <a:schemeClr val="accent5">
                    <a:lumMod val="75000"/>
                  </a:schemeClr>
                </a:solidFill>
              </a:rPr>
              <a:t>3ª  A Fase secretora:</a:t>
            </a:r>
            <a:r>
              <a:rPr lang="pt-PT" dirty="0" smtClean="0">
                <a:solidFill>
                  <a:schemeClr val="accent5">
                    <a:lumMod val="75000"/>
                  </a:schemeClr>
                </a:solidFill>
              </a:rPr>
              <a:t> É a fase em que se verifica o maior desenvolvimento do endométrio, acompanhado pelo desenvolvimento de numerosas glândulas, preparando o útero para a receção do embrião no final desta fase. A parede de uterina atinge a sua máxima espessura.</a:t>
            </a:r>
          </a:p>
          <a:p>
            <a:pPr>
              <a:buNone/>
            </a:pPr>
            <a:endParaRPr lang="pt-PT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 l="5775" t="32368" r="3748" b="4326"/>
          <a:stretch>
            <a:fillRect/>
          </a:stretch>
        </p:blipFill>
        <p:spPr bwMode="auto">
          <a:xfrm>
            <a:off x="1143000" y="1143000"/>
            <a:ext cx="6553200" cy="371608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Em resumo:</a:t>
            </a:r>
            <a:endParaRPr lang="pt-PT" dirty="0"/>
          </a:p>
        </p:txBody>
      </p:sp>
      <p:sp>
        <p:nvSpPr>
          <p:cNvPr id="4" name="CaixaDeTexto 3"/>
          <p:cNvSpPr txBox="1"/>
          <p:nvPr/>
        </p:nvSpPr>
        <p:spPr>
          <a:xfrm>
            <a:off x="3581400" y="1905000"/>
            <a:ext cx="1371600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dirty="0" smtClean="0">
                <a:solidFill>
                  <a:schemeClr val="accent5">
                    <a:lumMod val="75000"/>
                  </a:schemeClr>
                </a:solidFill>
              </a:rPr>
              <a:t>CICLO SEXUAL</a:t>
            </a:r>
            <a:endParaRPr lang="pt-PT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6" name="Conexão recta 5"/>
          <p:cNvCxnSpPr>
            <a:stCxn id="4" idx="2"/>
          </p:cNvCxnSpPr>
          <p:nvPr/>
        </p:nvCxnSpPr>
        <p:spPr>
          <a:xfrm>
            <a:off x="4267200" y="2551331"/>
            <a:ext cx="0" cy="3442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/>
          <p:cNvSpPr txBox="1"/>
          <p:nvPr/>
        </p:nvSpPr>
        <p:spPr>
          <a:xfrm>
            <a:off x="3581400" y="28956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>
                <a:solidFill>
                  <a:schemeClr val="accent5">
                    <a:lumMod val="75000"/>
                  </a:schemeClr>
                </a:solidFill>
              </a:rPr>
              <a:t>compreende</a:t>
            </a:r>
            <a:endParaRPr lang="pt-PT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13" name="Conexão recta 12"/>
          <p:cNvCxnSpPr/>
          <p:nvPr/>
        </p:nvCxnSpPr>
        <p:spPr>
          <a:xfrm flipH="1">
            <a:off x="5105400" y="3048000"/>
            <a:ext cx="152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xão recta 16"/>
          <p:cNvCxnSpPr/>
          <p:nvPr/>
        </p:nvCxnSpPr>
        <p:spPr>
          <a:xfrm>
            <a:off x="2057400" y="3048000"/>
            <a:ext cx="0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xão recta 17"/>
          <p:cNvCxnSpPr/>
          <p:nvPr/>
        </p:nvCxnSpPr>
        <p:spPr>
          <a:xfrm>
            <a:off x="6629400" y="3048000"/>
            <a:ext cx="0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ixaDeTexto 20"/>
          <p:cNvSpPr txBox="1"/>
          <p:nvPr/>
        </p:nvSpPr>
        <p:spPr>
          <a:xfrm>
            <a:off x="1371600" y="3505200"/>
            <a:ext cx="1371600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dirty="0" smtClean="0">
                <a:solidFill>
                  <a:schemeClr val="accent5">
                    <a:lumMod val="75000"/>
                  </a:schemeClr>
                </a:solidFill>
              </a:rPr>
              <a:t>Ciclo ovárico</a:t>
            </a:r>
            <a:endParaRPr lang="pt-PT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5943600" y="3505200"/>
            <a:ext cx="1371600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dirty="0" smtClean="0">
                <a:solidFill>
                  <a:schemeClr val="accent5">
                    <a:lumMod val="75000"/>
                  </a:schemeClr>
                </a:solidFill>
              </a:rPr>
              <a:t>Ciclo uterino</a:t>
            </a:r>
            <a:endParaRPr lang="pt-PT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23" name="Conexão recta 22"/>
          <p:cNvCxnSpPr/>
          <p:nvPr/>
        </p:nvCxnSpPr>
        <p:spPr>
          <a:xfrm flipH="1">
            <a:off x="2057400" y="3048000"/>
            <a:ext cx="152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xão recta 23"/>
          <p:cNvCxnSpPr/>
          <p:nvPr/>
        </p:nvCxnSpPr>
        <p:spPr>
          <a:xfrm>
            <a:off x="2057400" y="4191000"/>
            <a:ext cx="0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xão recta 24"/>
          <p:cNvCxnSpPr/>
          <p:nvPr/>
        </p:nvCxnSpPr>
        <p:spPr>
          <a:xfrm>
            <a:off x="6629400" y="4191000"/>
            <a:ext cx="0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xão recta 25"/>
          <p:cNvCxnSpPr/>
          <p:nvPr/>
        </p:nvCxnSpPr>
        <p:spPr>
          <a:xfrm flipH="1">
            <a:off x="6629400" y="4572000"/>
            <a:ext cx="152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xão recta 26"/>
          <p:cNvCxnSpPr/>
          <p:nvPr/>
        </p:nvCxnSpPr>
        <p:spPr>
          <a:xfrm flipH="1">
            <a:off x="5105400" y="4572000"/>
            <a:ext cx="152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xão recta 27"/>
          <p:cNvCxnSpPr/>
          <p:nvPr/>
        </p:nvCxnSpPr>
        <p:spPr>
          <a:xfrm flipH="1">
            <a:off x="2057400" y="4572000"/>
            <a:ext cx="152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cta 28"/>
          <p:cNvCxnSpPr/>
          <p:nvPr/>
        </p:nvCxnSpPr>
        <p:spPr>
          <a:xfrm flipH="1">
            <a:off x="533400" y="4572000"/>
            <a:ext cx="152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xão recta 29"/>
          <p:cNvCxnSpPr/>
          <p:nvPr/>
        </p:nvCxnSpPr>
        <p:spPr>
          <a:xfrm>
            <a:off x="533400" y="4572000"/>
            <a:ext cx="0" cy="3442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xão recta 30"/>
          <p:cNvCxnSpPr/>
          <p:nvPr/>
        </p:nvCxnSpPr>
        <p:spPr>
          <a:xfrm>
            <a:off x="3581400" y="4572000"/>
            <a:ext cx="0" cy="3442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xão recta 31"/>
          <p:cNvCxnSpPr/>
          <p:nvPr/>
        </p:nvCxnSpPr>
        <p:spPr>
          <a:xfrm>
            <a:off x="2057400" y="4572000"/>
            <a:ext cx="0" cy="3442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xão recta 32"/>
          <p:cNvCxnSpPr/>
          <p:nvPr/>
        </p:nvCxnSpPr>
        <p:spPr>
          <a:xfrm>
            <a:off x="6629400" y="4572000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xão recta 33"/>
          <p:cNvCxnSpPr/>
          <p:nvPr/>
        </p:nvCxnSpPr>
        <p:spPr>
          <a:xfrm>
            <a:off x="8153400" y="4572000"/>
            <a:ext cx="0" cy="3442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xão recta 34"/>
          <p:cNvCxnSpPr/>
          <p:nvPr/>
        </p:nvCxnSpPr>
        <p:spPr>
          <a:xfrm>
            <a:off x="5105400" y="4572000"/>
            <a:ext cx="0" cy="3442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CaixaDeTexto 38"/>
          <p:cNvSpPr txBox="1"/>
          <p:nvPr/>
        </p:nvSpPr>
        <p:spPr>
          <a:xfrm>
            <a:off x="7239000" y="4953000"/>
            <a:ext cx="1371600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dirty="0" smtClean="0">
                <a:solidFill>
                  <a:schemeClr val="accent5">
                    <a:lumMod val="75000"/>
                  </a:schemeClr>
                </a:solidFill>
              </a:rPr>
              <a:t>Fase Secretora</a:t>
            </a:r>
            <a:endParaRPr lang="pt-PT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0" name="CaixaDeTexto 39"/>
          <p:cNvSpPr txBox="1"/>
          <p:nvPr/>
        </p:nvSpPr>
        <p:spPr>
          <a:xfrm>
            <a:off x="5791200" y="4953000"/>
            <a:ext cx="1524000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dirty="0" smtClean="0">
                <a:solidFill>
                  <a:schemeClr val="accent5">
                    <a:lumMod val="75000"/>
                  </a:schemeClr>
                </a:solidFill>
              </a:rPr>
              <a:t>Fase Proliferativa</a:t>
            </a:r>
            <a:endParaRPr lang="pt-PT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1" name="CaixaDeTexto 40"/>
          <p:cNvSpPr txBox="1"/>
          <p:nvPr/>
        </p:nvSpPr>
        <p:spPr>
          <a:xfrm>
            <a:off x="4495800" y="4953000"/>
            <a:ext cx="1371600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dirty="0" smtClean="0">
                <a:solidFill>
                  <a:schemeClr val="accent5">
                    <a:lumMod val="75000"/>
                  </a:schemeClr>
                </a:solidFill>
              </a:rPr>
              <a:t>Fase Menstrual</a:t>
            </a:r>
            <a:endParaRPr lang="pt-PT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2" name="CaixaDeTexto 41"/>
          <p:cNvSpPr txBox="1"/>
          <p:nvPr/>
        </p:nvSpPr>
        <p:spPr>
          <a:xfrm>
            <a:off x="2895600" y="4953000"/>
            <a:ext cx="1295400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dirty="0" smtClean="0">
                <a:solidFill>
                  <a:schemeClr val="accent5">
                    <a:lumMod val="75000"/>
                  </a:schemeClr>
                </a:solidFill>
              </a:rPr>
              <a:t>Fase Luteínica</a:t>
            </a:r>
            <a:endParaRPr lang="pt-PT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3" name="CaixaDeTexto 42"/>
          <p:cNvSpPr txBox="1"/>
          <p:nvPr/>
        </p:nvSpPr>
        <p:spPr>
          <a:xfrm>
            <a:off x="1524000" y="4953000"/>
            <a:ext cx="1371600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dirty="0" smtClean="0">
                <a:solidFill>
                  <a:schemeClr val="accent5">
                    <a:lumMod val="75000"/>
                  </a:schemeClr>
                </a:solidFill>
              </a:rPr>
              <a:t>Ovulação</a:t>
            </a:r>
          </a:p>
          <a:p>
            <a:pPr algn="ctr"/>
            <a:endParaRPr lang="pt-PT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4" name="CaixaDeTexto 43"/>
          <p:cNvSpPr txBox="1"/>
          <p:nvPr/>
        </p:nvSpPr>
        <p:spPr>
          <a:xfrm>
            <a:off x="228600" y="4953000"/>
            <a:ext cx="1371600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dirty="0" smtClean="0">
                <a:solidFill>
                  <a:schemeClr val="accent5">
                    <a:lumMod val="75000"/>
                  </a:schemeClr>
                </a:solidFill>
              </a:rPr>
              <a:t>Fase Folicular</a:t>
            </a:r>
            <a:endParaRPr lang="pt-PT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4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4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4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4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4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4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9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5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5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8" grpId="0"/>
      <p:bldP spid="21" grpId="0" animBg="1"/>
      <p:bldP spid="22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762000"/>
            <a:ext cx="6769100" cy="530909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33400" y="2362200"/>
            <a:ext cx="7851648" cy="1828800"/>
          </a:xfrm>
        </p:spPr>
        <p:txBody>
          <a:bodyPr>
            <a:noAutofit/>
          </a:bodyPr>
          <a:lstStyle/>
          <a:p>
            <a:pPr algn="l"/>
            <a:r>
              <a:rPr lang="pt-PT" sz="19900" dirty="0" smtClean="0"/>
              <a:t>FIM</a:t>
            </a:r>
            <a:endParaRPr lang="pt-PT" sz="199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590800" cy="3547404"/>
          </a:xfrm>
        </p:spPr>
        <p:txBody>
          <a:bodyPr>
            <a:noAutofit/>
          </a:bodyPr>
          <a:lstStyle/>
          <a:p>
            <a:r>
              <a:rPr lang="pt-PT" sz="2800" dirty="0" smtClean="0"/>
              <a:t>SAÚDE INDIVIDUAL E COMUNITÁRIA	</a:t>
            </a:r>
            <a:endParaRPr lang="pt-PT" sz="2800" dirty="0"/>
          </a:p>
        </p:txBody>
      </p:sp>
      <p:sp>
        <p:nvSpPr>
          <p:cNvPr id="6" name="Rectângulo 5"/>
          <p:cNvSpPr/>
          <p:nvPr/>
        </p:nvSpPr>
        <p:spPr>
          <a:xfrm rot="462526">
            <a:off x="3529885" y="1299693"/>
            <a:ext cx="4495800" cy="358140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027" name="Picture 3" descr="C:\Program Files\Microsoft Office\MEDIA\CAGCAT10\j0235319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301385">
            <a:off x="4432071" y="1567746"/>
            <a:ext cx="2742906" cy="28005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smtClean="0"/>
              <a:t>Como se avalia o estado de saúde de uma população ?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smtClean="0">
                <a:solidFill>
                  <a:srgbClr val="51A135"/>
                </a:solidFill>
              </a:rPr>
              <a:t>O estado de saúde de uma população pode ser avaliado através de certos indicadores – </a:t>
            </a:r>
            <a:r>
              <a:rPr lang="pt-PT" b="1" dirty="0" smtClean="0">
                <a:solidFill>
                  <a:srgbClr val="51A135"/>
                </a:solidFill>
              </a:rPr>
              <a:t>indicadores do estado de saúde </a:t>
            </a:r>
            <a:r>
              <a:rPr lang="pt-PT" dirty="0" smtClean="0">
                <a:solidFill>
                  <a:srgbClr val="51A135"/>
                </a:solidFill>
              </a:rPr>
              <a:t>. Entre os mais utilizados, encontram-se:</a:t>
            </a:r>
          </a:p>
          <a:p>
            <a:pPr>
              <a:buNone/>
            </a:pPr>
            <a:r>
              <a:rPr lang="pt-PT" dirty="0" smtClean="0">
                <a:solidFill>
                  <a:srgbClr val="51A135"/>
                </a:solidFill>
              </a:rPr>
              <a:t>		- a taxa de mortalidade infantil;</a:t>
            </a:r>
          </a:p>
          <a:p>
            <a:pPr>
              <a:buNone/>
            </a:pPr>
            <a:r>
              <a:rPr lang="pt-PT" dirty="0" smtClean="0">
                <a:solidFill>
                  <a:srgbClr val="51A135"/>
                </a:solidFill>
              </a:rPr>
              <a:t>		- a esperança média de vida;</a:t>
            </a:r>
          </a:p>
          <a:p>
            <a:pPr>
              <a:buNone/>
            </a:pPr>
            <a:r>
              <a:rPr lang="pt-PT" dirty="0" smtClean="0">
                <a:solidFill>
                  <a:srgbClr val="51A135"/>
                </a:solidFill>
              </a:rPr>
              <a:t>		- a taxa de doenças infecto-contagiosas;</a:t>
            </a:r>
          </a:p>
          <a:p>
            <a:pPr>
              <a:buNone/>
            </a:pPr>
            <a:r>
              <a:rPr lang="pt-PT" dirty="0" smtClean="0">
                <a:solidFill>
                  <a:srgbClr val="51A135"/>
                </a:solidFill>
              </a:rPr>
              <a:t>		- a taxa de doenças cardiovasculares;</a:t>
            </a:r>
          </a:p>
          <a:p>
            <a:pPr>
              <a:buNone/>
            </a:pPr>
            <a:r>
              <a:rPr lang="pt-PT" dirty="0" smtClean="0">
                <a:solidFill>
                  <a:srgbClr val="51A135"/>
                </a:solidFill>
              </a:rPr>
              <a:t>		- a taxa de obesidade.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smtClean="0"/>
              <a:t>Que medidas promovem a saúde ?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PT" dirty="0" smtClean="0">
                <a:solidFill>
                  <a:schemeClr val="accent5">
                    <a:lumMod val="75000"/>
                  </a:schemeClr>
                </a:solidFill>
              </a:rPr>
              <a:t>A melhoria do estado de saúde de uma população pode ser conseguida através de diversas medidas, entre as quais se destacam:</a:t>
            </a:r>
          </a:p>
          <a:p>
            <a:pPr lvl="5">
              <a:buFontTx/>
              <a:buChar char="-"/>
            </a:pPr>
            <a:r>
              <a:rPr lang="pt-PT" sz="2600" dirty="0" smtClean="0">
                <a:solidFill>
                  <a:schemeClr val="accent5">
                    <a:lumMod val="75000"/>
                  </a:schemeClr>
                </a:solidFill>
              </a:rPr>
              <a:t>Os hábitos individuais saudáveis;</a:t>
            </a:r>
          </a:p>
          <a:p>
            <a:pPr lvl="5">
              <a:buFontTx/>
              <a:buChar char="-"/>
            </a:pPr>
            <a:r>
              <a:rPr lang="pt-PT" sz="2600" dirty="0" smtClean="0">
                <a:solidFill>
                  <a:schemeClr val="accent5">
                    <a:lumMod val="75000"/>
                  </a:schemeClr>
                </a:solidFill>
              </a:rPr>
              <a:t>A melhoria das condições de higiene e salubridade;</a:t>
            </a:r>
          </a:p>
          <a:p>
            <a:pPr lvl="5">
              <a:buFontTx/>
              <a:buChar char="-"/>
            </a:pPr>
            <a:r>
              <a:rPr lang="pt-PT" sz="2600" dirty="0" smtClean="0">
                <a:solidFill>
                  <a:schemeClr val="accent5">
                    <a:lumMod val="75000"/>
                  </a:schemeClr>
                </a:solidFill>
              </a:rPr>
              <a:t>O ordenamento do território e qualidade ambiental;</a:t>
            </a:r>
          </a:p>
          <a:p>
            <a:pPr lvl="5">
              <a:buFontTx/>
              <a:buChar char="-"/>
            </a:pPr>
            <a:r>
              <a:rPr lang="pt-PT" sz="2600" dirty="0" smtClean="0">
                <a:solidFill>
                  <a:schemeClr val="accent5">
                    <a:lumMod val="75000"/>
                  </a:schemeClr>
                </a:solidFill>
              </a:rPr>
              <a:t>As campanhas de vacinação;</a:t>
            </a:r>
          </a:p>
          <a:p>
            <a:pPr lvl="5">
              <a:buFontTx/>
              <a:buChar char="-"/>
            </a:pPr>
            <a:r>
              <a:rPr lang="pt-PT" sz="2600" dirty="0" smtClean="0">
                <a:solidFill>
                  <a:schemeClr val="accent5">
                    <a:lumMod val="75000"/>
                  </a:schemeClr>
                </a:solidFill>
              </a:rPr>
              <a:t>Os rastreios;</a:t>
            </a:r>
          </a:p>
          <a:p>
            <a:pPr lvl="5">
              <a:buFontTx/>
              <a:buChar char="-"/>
            </a:pPr>
            <a:r>
              <a:rPr lang="pt-PT" sz="2600" dirty="0" smtClean="0">
                <a:solidFill>
                  <a:schemeClr val="accent5">
                    <a:lumMod val="75000"/>
                  </a:schemeClr>
                </a:solidFill>
              </a:rPr>
              <a:t>As campanhas de sensibilização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7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77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5" dur="77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7" dur="77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7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77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6" dur="77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8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7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77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7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7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77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2" dur="77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4" dur="77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6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70" decel="100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770" decel="100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1" dur="77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3" dur="77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70" decel="100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770" decel="100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0" dur="77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2" dur="77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438400" cy="2861604"/>
          </a:xfrm>
        </p:spPr>
        <p:txBody>
          <a:bodyPr>
            <a:normAutofit/>
          </a:bodyPr>
          <a:lstStyle/>
          <a:p>
            <a:r>
              <a:rPr lang="pt-PT" sz="2800" dirty="0" smtClean="0"/>
              <a:t>TRANSMISSÃO DA VIDA</a:t>
            </a:r>
            <a:endParaRPr lang="pt-PT" sz="2800" dirty="0"/>
          </a:p>
        </p:txBody>
      </p:sp>
      <p:sp>
        <p:nvSpPr>
          <p:cNvPr id="5" name="Rectângulo 4"/>
          <p:cNvSpPr/>
          <p:nvPr/>
        </p:nvSpPr>
        <p:spPr>
          <a:xfrm rot="462526">
            <a:off x="3529885" y="1299693"/>
            <a:ext cx="4495800" cy="358140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2054" name="Picture 6" descr="C:\Program Files\Microsoft Office\MEDIA\CAGCAT10\j0302953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409793">
            <a:off x="4598387" y="1493662"/>
            <a:ext cx="2240212" cy="314048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smtClean="0"/>
              <a:t>Quais são as diferenças entre homens e mulheres ?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smtClean="0">
                <a:solidFill>
                  <a:schemeClr val="accent5">
                    <a:lumMod val="75000"/>
                  </a:schemeClr>
                </a:solidFill>
              </a:rPr>
              <a:t>Na espécie humana, podemos distinguir o homem da mulher pelos:</a:t>
            </a:r>
          </a:p>
          <a:p>
            <a:pPr>
              <a:buNone/>
            </a:pPr>
            <a:r>
              <a:rPr lang="pt-PT" dirty="0" smtClean="0">
                <a:solidFill>
                  <a:schemeClr val="accent5">
                    <a:lumMod val="75000"/>
                  </a:schemeClr>
                </a:solidFill>
              </a:rPr>
              <a:t>		- </a:t>
            </a:r>
            <a:r>
              <a:rPr lang="pt-PT" b="1" dirty="0" smtClean="0">
                <a:solidFill>
                  <a:schemeClr val="accent5">
                    <a:lumMod val="75000"/>
                  </a:schemeClr>
                </a:solidFill>
              </a:rPr>
              <a:t>carateres sexuais primários </a:t>
            </a:r>
            <a:r>
              <a:rPr lang="pt-PT" dirty="0" smtClean="0">
                <a:solidFill>
                  <a:schemeClr val="accent5">
                    <a:lumMod val="75000"/>
                  </a:schemeClr>
                </a:solidFill>
              </a:rPr>
              <a:t>– as características dos órgãos que constituem  o respetivo sistema reprodutor;</a:t>
            </a:r>
          </a:p>
          <a:p>
            <a:pPr>
              <a:buNone/>
            </a:pPr>
            <a:r>
              <a:rPr lang="pt-PT" dirty="0" smtClean="0">
                <a:solidFill>
                  <a:schemeClr val="accent5">
                    <a:lumMod val="75000"/>
                  </a:schemeClr>
                </a:solidFill>
              </a:rPr>
              <a:t>		- </a:t>
            </a:r>
            <a:r>
              <a:rPr lang="pt-PT" b="1" dirty="0" smtClean="0">
                <a:solidFill>
                  <a:schemeClr val="accent5">
                    <a:lumMod val="75000"/>
                  </a:schemeClr>
                </a:solidFill>
              </a:rPr>
              <a:t>carateres sexuais secundários  - </a:t>
            </a:r>
            <a:r>
              <a:rPr lang="pt-PT" dirty="0" smtClean="0">
                <a:solidFill>
                  <a:schemeClr val="accent5">
                    <a:lumMod val="75000"/>
                  </a:schemeClr>
                </a:solidFill>
              </a:rPr>
              <a:t>outras características do corpo, para além dos órgãos reprodutores, mais notadas a partir da adolescência.</a:t>
            </a:r>
            <a:endParaRPr lang="pt-PT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Posição de Conteúdo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3139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HOMEM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MULHER</a:t>
                      </a:r>
                      <a:endParaRPr lang="pt-P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-</a:t>
                      </a:r>
                      <a:r>
                        <a:rPr lang="pt-PT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Maior estatura e peso</a:t>
                      </a:r>
                      <a:endParaRPr lang="pt-PT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- Menor estatura e peso</a:t>
                      </a:r>
                      <a:endParaRPr lang="pt-PT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- Maior massa muscular e óssea</a:t>
                      </a:r>
                      <a:endParaRPr lang="pt-PT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- Menor massa muscular e óssea</a:t>
                      </a:r>
                      <a:endParaRPr lang="pt-PT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- Bacia</a:t>
                      </a:r>
                      <a:r>
                        <a:rPr lang="pt-PT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mais estreita</a:t>
                      </a:r>
                      <a:endParaRPr lang="pt-PT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- Bacia mais</a:t>
                      </a:r>
                      <a:r>
                        <a:rPr lang="pt-PT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larga</a:t>
                      </a:r>
                      <a:endParaRPr lang="pt-PT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- Barba e abundância de pelos</a:t>
                      </a:r>
                      <a:r>
                        <a:rPr lang="pt-PT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no peito e nos membros</a:t>
                      </a:r>
                      <a:endParaRPr lang="pt-PT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- Ausência de barba e de pelos no peito e</a:t>
                      </a:r>
                      <a:r>
                        <a:rPr lang="pt-PT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menor abundância de pelos nos membros</a:t>
                      </a:r>
                      <a:endParaRPr lang="pt-PT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- Voz</a:t>
                      </a:r>
                      <a:r>
                        <a:rPr lang="pt-PT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mais grave</a:t>
                      </a:r>
                      <a:endParaRPr lang="pt-PT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-</a:t>
                      </a:r>
                      <a:r>
                        <a:rPr lang="pt-PT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Desenvolvimento dos seios</a:t>
                      </a:r>
                      <a:endParaRPr lang="pt-PT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- Voz mais aguda</a:t>
                      </a:r>
                      <a:endParaRPr lang="pt-PT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457200" y="1600200"/>
          <a:ext cx="82296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CARACTERES SEXUAIS</a:t>
                      </a:r>
                      <a:r>
                        <a:rPr lang="pt-PT" baseline="0" dirty="0" smtClean="0"/>
                        <a:t> SECUNDÁRIOS</a:t>
                      </a:r>
                      <a:endParaRPr lang="pt-PT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smtClean="0"/>
              <a:t>Como é constituído o sistema reprodutor?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PT" dirty="0" smtClean="0">
                <a:solidFill>
                  <a:schemeClr val="accent5">
                    <a:lumMod val="75000"/>
                  </a:schemeClr>
                </a:solidFill>
              </a:rPr>
              <a:t>Os sistemas reprodutores, masculino e feminino, têm como função a produção de </a:t>
            </a:r>
            <a:r>
              <a:rPr lang="pt-PT" i="1" u="sng" dirty="0" smtClean="0">
                <a:solidFill>
                  <a:schemeClr val="accent5">
                    <a:lumMod val="75000"/>
                  </a:schemeClr>
                </a:solidFill>
              </a:rPr>
              <a:t>gâmetas</a:t>
            </a:r>
            <a:r>
              <a:rPr lang="pt-PT" i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pt-PT" dirty="0" smtClean="0">
                <a:solidFill>
                  <a:schemeClr val="accent5">
                    <a:lumMod val="75000"/>
                  </a:schemeClr>
                </a:solidFill>
              </a:rPr>
              <a:t>( ou células reprodutoras ) e a criação de condições para que estes se encontrem e possam originar um novo ser.</a:t>
            </a:r>
          </a:p>
          <a:p>
            <a:r>
              <a:rPr lang="pt-PT" dirty="0" smtClean="0">
                <a:solidFill>
                  <a:schemeClr val="accent5">
                    <a:lumMod val="75000"/>
                  </a:schemeClr>
                </a:solidFill>
              </a:rPr>
              <a:t>Os órgãos que constituem os sistemas reprodutores podem ser divididos em quatro grupos:</a:t>
            </a:r>
          </a:p>
          <a:p>
            <a:pPr>
              <a:buNone/>
            </a:pPr>
            <a:r>
              <a:rPr lang="pt-PT" dirty="0" smtClean="0">
                <a:solidFill>
                  <a:schemeClr val="accent5">
                    <a:lumMod val="75000"/>
                  </a:schemeClr>
                </a:solidFill>
              </a:rPr>
              <a:t>		- </a:t>
            </a:r>
            <a:r>
              <a:rPr lang="pt-PT" i="1" u="sng" dirty="0" smtClean="0">
                <a:solidFill>
                  <a:schemeClr val="accent5">
                    <a:lumMod val="75000"/>
                  </a:schemeClr>
                </a:solidFill>
              </a:rPr>
              <a:t>gónadas</a:t>
            </a:r>
            <a:r>
              <a:rPr lang="pt-PT" dirty="0" smtClean="0">
                <a:solidFill>
                  <a:schemeClr val="accent5">
                    <a:lumMod val="75000"/>
                  </a:schemeClr>
                </a:solidFill>
              </a:rPr>
              <a:t> ou </a:t>
            </a:r>
            <a:r>
              <a:rPr lang="pt-PT" i="1" u="sng" dirty="0" smtClean="0">
                <a:solidFill>
                  <a:schemeClr val="accent5">
                    <a:lumMod val="75000"/>
                  </a:schemeClr>
                </a:solidFill>
              </a:rPr>
              <a:t>glândulas sexuais</a:t>
            </a:r>
            <a:r>
              <a:rPr lang="pt-PT" dirty="0" smtClean="0">
                <a:solidFill>
                  <a:schemeClr val="accent5">
                    <a:lumMod val="75000"/>
                  </a:schemeClr>
                </a:solidFill>
              </a:rPr>
              <a:t>, responsáveis pela produção de gâmetas e de hormonas sexuais;</a:t>
            </a:r>
          </a:p>
          <a:p>
            <a:pPr>
              <a:buNone/>
            </a:pPr>
            <a:r>
              <a:rPr lang="pt-PT" dirty="0" smtClean="0">
                <a:solidFill>
                  <a:schemeClr val="accent5">
                    <a:lumMod val="75000"/>
                  </a:schemeClr>
                </a:solidFill>
              </a:rPr>
              <a:t>		- </a:t>
            </a:r>
            <a:r>
              <a:rPr lang="pt-PT" i="1" u="sng" dirty="0" smtClean="0">
                <a:solidFill>
                  <a:schemeClr val="accent5">
                    <a:lumMod val="75000"/>
                  </a:schemeClr>
                </a:solidFill>
              </a:rPr>
              <a:t>vias genitais</a:t>
            </a:r>
            <a:r>
              <a:rPr lang="pt-PT" dirty="0" smtClean="0">
                <a:solidFill>
                  <a:schemeClr val="accent5">
                    <a:lumMod val="75000"/>
                  </a:schemeClr>
                </a:solidFill>
              </a:rPr>
              <a:t>, responsáveis pelo transporte dos gâmetas;</a:t>
            </a:r>
          </a:p>
          <a:p>
            <a:pPr>
              <a:buNone/>
            </a:pPr>
            <a:r>
              <a:rPr lang="pt-PT" dirty="0" smtClean="0">
                <a:solidFill>
                  <a:schemeClr val="accent5">
                    <a:lumMod val="75000"/>
                  </a:schemeClr>
                </a:solidFill>
              </a:rPr>
              <a:t>		- </a:t>
            </a:r>
            <a:r>
              <a:rPr lang="pt-PT" i="1" u="sng" dirty="0" smtClean="0">
                <a:solidFill>
                  <a:schemeClr val="accent5">
                    <a:lumMod val="75000"/>
                  </a:schemeClr>
                </a:solidFill>
              </a:rPr>
              <a:t>órgãos genitais externos</a:t>
            </a:r>
            <a:r>
              <a:rPr lang="pt-PT" dirty="0" smtClean="0">
                <a:solidFill>
                  <a:schemeClr val="accent5">
                    <a:lumMod val="75000"/>
                  </a:schemeClr>
                </a:solidFill>
              </a:rPr>
              <a:t>, pénis e vagina;</a:t>
            </a:r>
          </a:p>
          <a:p>
            <a:pPr>
              <a:buNone/>
            </a:pPr>
            <a:r>
              <a:rPr lang="pt-PT" dirty="0" smtClean="0">
                <a:solidFill>
                  <a:schemeClr val="accent5">
                    <a:lumMod val="75000"/>
                  </a:schemeClr>
                </a:solidFill>
              </a:rPr>
              <a:t>		- </a:t>
            </a:r>
            <a:r>
              <a:rPr lang="pt-PT" i="1" u="sng" dirty="0" smtClean="0">
                <a:solidFill>
                  <a:schemeClr val="accent5">
                    <a:lumMod val="75000"/>
                  </a:schemeClr>
                </a:solidFill>
              </a:rPr>
              <a:t>glândulas anexas</a:t>
            </a:r>
            <a:r>
              <a:rPr lang="pt-PT" i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pt-PT" dirty="0" smtClean="0">
                <a:solidFill>
                  <a:schemeClr val="accent5">
                    <a:lumMod val="75000"/>
                  </a:schemeClr>
                </a:solidFill>
              </a:rPr>
              <a:t>ao sistema reprodutor masculino.</a:t>
            </a:r>
            <a:endParaRPr lang="pt-PT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4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4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4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4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4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1143000"/>
          </a:xfrm>
        </p:spPr>
        <p:txBody>
          <a:bodyPr/>
          <a:lstStyle/>
          <a:p>
            <a:r>
              <a:rPr lang="pt-PT" dirty="0" smtClean="0"/>
              <a:t>Sistema reprodutor masculino</a:t>
            </a:r>
            <a:endParaRPr lang="pt-PT" dirty="0"/>
          </a:p>
        </p:txBody>
      </p:sp>
      <p:pic>
        <p:nvPicPr>
          <p:cNvPr id="3074" name="Picture 2" descr="http://clubedasaude.no.sapo.pt/SReprodutor/srm.jpg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1371600" y="1524000"/>
            <a:ext cx="6248400" cy="3200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ângulo 4"/>
          <p:cNvSpPr/>
          <p:nvPr/>
        </p:nvSpPr>
        <p:spPr>
          <a:xfrm>
            <a:off x="228600" y="4953000"/>
            <a:ext cx="89154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pt-PT" b="1" dirty="0" smtClean="0">
                <a:solidFill>
                  <a:schemeClr val="accent5">
                    <a:lumMod val="75000"/>
                  </a:schemeClr>
                </a:solidFill>
                <a:latin typeface="Trebuchet MS" pitchFamily="34" charset="0"/>
                <a:ea typeface="Times New Roman" pitchFamily="18" charset="0"/>
                <a:cs typeface="Arial" pitchFamily="34" charset="0"/>
              </a:rPr>
              <a:t>Gónadas:</a:t>
            </a:r>
            <a:r>
              <a:rPr lang="pt-PT" dirty="0" smtClean="0">
                <a:solidFill>
                  <a:schemeClr val="accent5">
                    <a:lumMod val="75000"/>
                  </a:schemeClr>
                </a:solidFill>
                <a:latin typeface="Trebuchet MS" pitchFamily="34" charset="0"/>
                <a:ea typeface="Times New Roman" pitchFamily="18" charset="0"/>
                <a:cs typeface="Arial" pitchFamily="34" charset="0"/>
              </a:rPr>
              <a:t> Produção de gâmetas (Testículos)</a:t>
            </a:r>
            <a:endParaRPr lang="pt-PT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PT" b="1" dirty="0" smtClean="0">
                <a:solidFill>
                  <a:schemeClr val="accent5">
                    <a:lumMod val="75000"/>
                  </a:schemeClr>
                </a:solidFill>
                <a:latin typeface="Trebuchet MS" pitchFamily="34" charset="0"/>
                <a:ea typeface="Times New Roman" pitchFamily="18" charset="0"/>
                <a:cs typeface="Arial" pitchFamily="34" charset="0"/>
              </a:rPr>
              <a:t>Glândulas:</a:t>
            </a:r>
            <a:r>
              <a:rPr lang="pt-PT" dirty="0" smtClean="0">
                <a:solidFill>
                  <a:schemeClr val="accent5">
                    <a:lumMod val="75000"/>
                  </a:schemeClr>
                </a:solidFill>
                <a:latin typeface="Trebuchet MS" pitchFamily="34" charset="0"/>
                <a:ea typeface="Times New Roman" pitchFamily="18" charset="0"/>
                <a:cs typeface="Arial" pitchFamily="34" charset="0"/>
              </a:rPr>
              <a:t> Produção de hormonas (Testosterona)</a:t>
            </a:r>
            <a:endParaRPr lang="pt-PT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PT" b="1" dirty="0" smtClean="0">
                <a:solidFill>
                  <a:schemeClr val="accent5">
                    <a:lumMod val="75000"/>
                  </a:schemeClr>
                </a:solidFill>
                <a:latin typeface="Trebuchet MS" pitchFamily="34" charset="0"/>
                <a:ea typeface="Times New Roman" pitchFamily="18" charset="0"/>
                <a:cs typeface="Arial" pitchFamily="34" charset="0"/>
              </a:rPr>
              <a:t>Vias genitais: </a:t>
            </a:r>
            <a:r>
              <a:rPr lang="pt-PT" dirty="0" smtClean="0">
                <a:solidFill>
                  <a:schemeClr val="accent5">
                    <a:lumMod val="75000"/>
                  </a:schemeClr>
                </a:solidFill>
                <a:latin typeface="Trebuchet MS" pitchFamily="34" charset="0"/>
                <a:ea typeface="Times New Roman" pitchFamily="18" charset="0"/>
                <a:cs typeface="Arial" pitchFamily="34" charset="0"/>
              </a:rPr>
              <a:t>Produzem ou armazenam gâmetas (Epidídimos, canais deferentes e uretra)</a:t>
            </a:r>
            <a:endParaRPr lang="pt-PT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PT" b="1" dirty="0" smtClean="0">
                <a:solidFill>
                  <a:schemeClr val="accent5">
                    <a:lumMod val="75000"/>
                  </a:schemeClr>
                </a:solidFill>
                <a:latin typeface="Trebuchet MS" pitchFamily="34" charset="0"/>
                <a:ea typeface="Times New Roman" pitchFamily="18" charset="0"/>
                <a:cs typeface="Arial" pitchFamily="34" charset="0"/>
              </a:rPr>
              <a:t>Órgãos externos: </a:t>
            </a:r>
            <a:r>
              <a:rPr lang="pt-PT" dirty="0" smtClean="0">
                <a:solidFill>
                  <a:schemeClr val="accent5">
                    <a:lumMod val="75000"/>
                  </a:schemeClr>
                </a:solidFill>
                <a:latin typeface="Trebuchet MS" pitchFamily="34" charset="0"/>
                <a:ea typeface="Times New Roman" pitchFamily="18" charset="0"/>
                <a:cs typeface="Arial" pitchFamily="34" charset="0"/>
              </a:rPr>
              <a:t>Pénis e escroto</a:t>
            </a:r>
            <a:endParaRPr lang="pt-PT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xo">
  <a:themeElements>
    <a:clrScheme name="Personalizado 2">
      <a:dk1>
        <a:srgbClr val="FFFFFF"/>
      </a:dk1>
      <a:lt1>
        <a:sysClr val="window" lastClr="FFFFFF"/>
      </a:lt1>
      <a:dk2>
        <a:srgbClr val="54A838"/>
      </a:dk2>
      <a:lt2>
        <a:srgbClr val="387025"/>
      </a:lt2>
      <a:accent1>
        <a:srgbClr val="B0DFA0"/>
      </a:accent1>
      <a:accent2>
        <a:srgbClr val="DBE6B6"/>
      </a:accent2>
      <a:accent3>
        <a:srgbClr val="DBE6B6"/>
      </a:accent3>
      <a:accent4>
        <a:srgbClr val="54A838"/>
      </a:accent4>
      <a:accent5>
        <a:srgbClr val="7CCA62"/>
      </a:accent5>
      <a:accent6>
        <a:srgbClr val="7E9532"/>
      </a:accent6>
      <a:hlink>
        <a:srgbClr val="000000"/>
      </a:hlink>
      <a:folHlink>
        <a:srgbClr val="000000"/>
      </a:folHlink>
    </a:clrScheme>
    <a:fontScheme name="Flux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x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</TotalTime>
  <Words>442</Words>
  <Application>Microsoft Office PowerPoint</Application>
  <PresentationFormat>Apresentação no Ecrã (4:3)</PresentationFormat>
  <Paragraphs>84</Paragraphs>
  <Slides>18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18</vt:i4>
      </vt:variant>
    </vt:vector>
  </HeadingPairs>
  <TitlesOfParts>
    <vt:vector size="19" baseType="lpstr">
      <vt:lpstr>Fluxo</vt:lpstr>
      <vt:lpstr>Ciências Naturais 9ºAno</vt:lpstr>
      <vt:lpstr>SAÚDE INDIVIDUAL E COMUNITÁRIA </vt:lpstr>
      <vt:lpstr>Como se avalia o estado de saúde de uma população ?</vt:lpstr>
      <vt:lpstr>Que medidas promovem a saúde ?</vt:lpstr>
      <vt:lpstr>TRANSMISSÃO DA VIDA</vt:lpstr>
      <vt:lpstr>Quais são as diferenças entre homens e mulheres ?</vt:lpstr>
      <vt:lpstr>Diapositivo 7</vt:lpstr>
      <vt:lpstr>Como é constituído o sistema reprodutor?</vt:lpstr>
      <vt:lpstr>Sistema reprodutor masculino</vt:lpstr>
      <vt:lpstr>Sistema reprodutor feminino</vt:lpstr>
      <vt:lpstr>Ciclo ovárico</vt:lpstr>
      <vt:lpstr>Diapositivo 12</vt:lpstr>
      <vt:lpstr>Ciclo Uterino</vt:lpstr>
      <vt:lpstr>Diapositivo 14</vt:lpstr>
      <vt:lpstr>Diapositivo 15</vt:lpstr>
      <vt:lpstr>Em resumo:</vt:lpstr>
      <vt:lpstr>Diapositivo 17</vt:lpstr>
      <vt:lpstr>FIM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Ciências Naturais 9ºAno</dc:title>
  <dc:creator>user</dc:creator>
  <cp:lastModifiedBy>user</cp:lastModifiedBy>
  <cp:revision>2</cp:revision>
  <dcterms:created xsi:type="dcterms:W3CDTF">2012-11-03T13:25:34Z</dcterms:created>
  <dcterms:modified xsi:type="dcterms:W3CDTF">2012-11-03T19:14:30Z</dcterms:modified>
</cp:coreProperties>
</file>